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4"/>
  </p:notesMasterIdLst>
  <p:handoutMasterIdLst>
    <p:handoutMasterId r:id="rId15"/>
  </p:handoutMasterIdLst>
  <p:sldIdLst>
    <p:sldId id="282" r:id="rId5"/>
    <p:sldId id="367" r:id="rId6"/>
    <p:sldId id="371" r:id="rId7"/>
    <p:sldId id="378" r:id="rId8"/>
    <p:sldId id="379" r:id="rId9"/>
    <p:sldId id="380" r:id="rId10"/>
    <p:sldId id="381" r:id="rId11"/>
    <p:sldId id="361" r:id="rId12"/>
    <p:sldId id="296" r:id="rId13"/>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43" autoAdjust="0"/>
    <p:restoredTop sz="94631" autoAdjust="0"/>
  </p:normalViewPr>
  <p:slideViewPr>
    <p:cSldViewPr snapToGrid="0">
      <p:cViewPr varScale="1">
        <p:scale>
          <a:sx n="93" d="100"/>
          <a:sy n="93" d="100"/>
        </p:scale>
        <p:origin x="224" y="5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10.08.2024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10.08.2024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292654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1178940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3471655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2457704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3655758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80796"/>
            <a:ext cx="11077916" cy="2016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a:latin typeface="Calibri" panose="020F0502020204030204" pitchFamily="34" charset="0"/>
                <a:cs typeface="Calibri" panose="020F0502020204030204" pitchFamily="34" charset="0"/>
              </a:rPr>
              <a:t>«Электроника» </a:t>
            </a:r>
            <a:r>
              <a:rPr lang="ru-RU" sz="4400" b="1" dirty="0">
                <a:latin typeface="Calibri" panose="020F0502020204030204" pitchFamily="34" charset="0"/>
                <a:cs typeface="Calibri" panose="020F0502020204030204" pitchFamily="34" charset="0"/>
              </a:rPr>
              <a:t>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8 -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832" y="1671188"/>
            <a:ext cx="11566258" cy="3452771"/>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r>
              <a:rPr lang="kk-KZ" sz="1800" u="none" strike="noStrike" dirty="0">
                <a:solidFill>
                  <a:schemeClr val="tx1"/>
                </a:solidFill>
                <a:effectLst/>
                <a:latin typeface="Times New Roman" panose="02020603050405020304" pitchFamily="18" charset="0"/>
                <a:ea typeface="Times New Roman" panose="02020603050405020304" pitchFamily="18" charset="0"/>
              </a:rPr>
              <a:t>Жалпы мәліметтер мен анықтамалар.</a:t>
            </a:r>
            <a:r>
              <a:rPr lang="kk-KZ" sz="1800" b="1" i="1" u="none" strike="noStrike" dirty="0">
                <a:solidFill>
                  <a:schemeClr val="tx1"/>
                </a:solidFill>
                <a:effectLst/>
                <a:latin typeface="Times New Roman" panose="02020603050405020304" pitchFamily="18" charset="0"/>
                <a:ea typeface="Times New Roman" panose="02020603050405020304" pitchFamily="18" charset="0"/>
              </a:rPr>
              <a:t> </a:t>
            </a:r>
            <a:r>
              <a:rPr lang="kk-KZ" sz="1800" u="none" strike="noStrike" dirty="0">
                <a:solidFill>
                  <a:schemeClr val="tx1"/>
                </a:solidFill>
                <a:effectLst/>
                <a:latin typeface="Times New Roman" panose="02020603050405020304" pitchFamily="18" charset="0"/>
                <a:ea typeface="Times New Roman" panose="02020603050405020304" pitchFamily="18" charset="0"/>
              </a:rPr>
              <a:t>Ғылым мен техниканың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көпетеген</a:t>
            </a:r>
            <a:r>
              <a:rPr lang="kk-KZ" sz="1800" u="none" strike="noStrike" dirty="0">
                <a:solidFill>
                  <a:schemeClr val="tx1"/>
                </a:solidFill>
                <a:effectLst/>
                <a:latin typeface="Times New Roman" panose="02020603050405020304" pitchFamily="18" charset="0"/>
                <a:ea typeface="Times New Roman" panose="02020603050405020304" pitchFamily="18" charset="0"/>
              </a:rPr>
              <a:t> салаларында, әсіресе басқару жүйелерінде қайсыбір электр сигналдарын күшейту қажеттігі туындайды, ол сигналдар уақыт өтуімен айнымалы немесе тұрақты болуы мүмкін. Осы мақсатта қолданылатын қондырғылар күшейткіштер деп аталады. </a:t>
            </a:r>
            <a:endParaRPr lang="ru-KZ" sz="1800" u="sng" dirty="0">
              <a:solidFill>
                <a:schemeClr val="tx1"/>
              </a:solidFill>
              <a:effectLst/>
              <a:latin typeface="Times New Roman" panose="02020603050405020304" pitchFamily="18" charset="0"/>
              <a:ea typeface="Times New Roman" panose="02020603050405020304" pitchFamily="18" charset="0"/>
            </a:endParaRPr>
          </a:p>
          <a:p>
            <a:pPr indent="431800" algn="just"/>
            <a:r>
              <a:rPr lang="kk-KZ" sz="1800" u="none" strike="noStrike" dirty="0">
                <a:solidFill>
                  <a:schemeClr val="tx1"/>
                </a:solidFill>
                <a:effectLst/>
                <a:latin typeface="Times New Roman" panose="02020603050405020304" pitchFamily="18" charset="0"/>
                <a:ea typeface="Times New Roman" panose="02020603050405020304" pitchFamily="18" charset="0"/>
              </a:rPr>
              <a:t>Бірінші реттік сигналдардың (күшейтілетін кіріс сигналдарын) көзі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датчик</a:t>
            </a:r>
            <a:r>
              <a:rPr lang="kk-KZ" sz="1800" u="none" strike="noStrike" dirty="0">
                <a:solidFill>
                  <a:schemeClr val="tx1"/>
                </a:solidFill>
                <a:effectLst/>
                <a:latin typeface="Times New Roman" panose="02020603050405020304" pitchFamily="18" charset="0"/>
                <a:ea typeface="Times New Roman" panose="02020603050405020304" pitchFamily="18" charset="0"/>
              </a:rPr>
              <a:t> деп аталады, олардың негізгі функциясы (қызметі) физикалық тегі әртүрлі өлшенетін параметрлерді электр сигналдарына айналдыру.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Датчиктердің</a:t>
            </a:r>
            <a:r>
              <a:rPr lang="kk-KZ" sz="1800" u="none" strike="noStrike" dirty="0">
                <a:solidFill>
                  <a:schemeClr val="tx1"/>
                </a:solidFill>
                <a:effectLst/>
                <a:latin typeface="Times New Roman" panose="02020603050405020304" pitchFamily="18" charset="0"/>
                <a:ea typeface="Times New Roman" panose="02020603050405020304" pitchFamily="18" charset="0"/>
              </a:rPr>
              <a:t> физикалық принциптері мен құрылымдары әр алуан, мысалы, индукциялық,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индуктивтік</a:t>
            </a:r>
            <a:r>
              <a:rPr lang="kk-KZ" sz="1800" u="none" strike="noStrike" dirty="0">
                <a:solidFill>
                  <a:schemeClr val="tx1"/>
                </a:solidFill>
                <a:effectLst/>
                <a:latin typeface="Times New Roman" panose="02020603050405020304" pitchFamily="18" charset="0"/>
                <a:ea typeface="Times New Roman" panose="02020603050405020304" pitchFamily="18" charset="0"/>
              </a:rPr>
              <a:t>,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резистивтік</a:t>
            </a:r>
            <a:r>
              <a:rPr lang="kk-KZ" sz="1800" u="none" strike="noStrike" dirty="0">
                <a:solidFill>
                  <a:schemeClr val="tx1"/>
                </a:solidFill>
                <a:effectLst/>
                <a:latin typeface="Times New Roman" panose="02020603050405020304" pitchFamily="18" charset="0"/>
                <a:ea typeface="Times New Roman" panose="02020603050405020304" pitchFamily="18" charset="0"/>
              </a:rPr>
              <a:t>, сиымдылық,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пьезоэлектрлік</a:t>
            </a:r>
            <a:r>
              <a:rPr lang="kk-KZ" sz="1800" u="none" strike="noStrike" dirty="0">
                <a:solidFill>
                  <a:schemeClr val="tx1"/>
                </a:solidFill>
                <a:effectLst/>
                <a:latin typeface="Times New Roman" panose="02020603050405020304" pitchFamily="18" charset="0"/>
                <a:ea typeface="Times New Roman" panose="02020603050405020304" pitchFamily="18" charset="0"/>
              </a:rPr>
              <a:t>, </a:t>
            </a:r>
            <a:r>
              <a:rPr lang="kk-KZ" sz="1800" u="none" strike="noStrike" dirty="0" err="1">
                <a:solidFill>
                  <a:schemeClr val="tx1"/>
                </a:solidFill>
                <a:effectLst/>
                <a:latin typeface="Times New Roman" panose="02020603050405020304" pitchFamily="18" charset="0"/>
                <a:ea typeface="Times New Roman" panose="02020603050405020304" pitchFamily="18" charset="0"/>
              </a:rPr>
              <a:t>магнитострикциялық</a:t>
            </a:r>
            <a:r>
              <a:rPr lang="kk-KZ" sz="1800" u="none" strike="noStrike" dirty="0">
                <a:solidFill>
                  <a:schemeClr val="tx1"/>
                </a:solidFill>
                <a:effectLst/>
                <a:latin typeface="Times New Roman" panose="02020603050405020304" pitchFamily="18" charset="0"/>
                <a:ea typeface="Times New Roman" panose="02020603050405020304" pitchFamily="18" charset="0"/>
              </a:rPr>
              <a:t>, фотоэлектрлік және т.б. [1].</a:t>
            </a:r>
            <a:endParaRPr lang="ru-KZ" sz="1800" u="sng" dirty="0">
              <a:solidFill>
                <a:schemeClr val="tx1"/>
              </a:solidFill>
              <a:effectLst/>
              <a:latin typeface="Times New Roman" panose="02020603050405020304" pitchFamily="18" charset="0"/>
              <a:ea typeface="Times New Roman" panose="02020603050405020304" pitchFamily="18" charset="0"/>
            </a:endParaRPr>
          </a:p>
          <a:p>
            <a:pPr algn="just"/>
            <a:endParaRPr lang="ru-RU" sz="2000" dirty="0">
              <a:solidFill>
                <a:schemeClr val="tx1"/>
              </a:solidFill>
              <a:latin typeface="Calibri" panose="020F0502020204030204" pitchFamily="34" charset="0"/>
              <a:cs typeface="Calibri" panose="020F0502020204030204" pitchFamily="34" charset="0"/>
            </a:endParaRPr>
          </a:p>
        </p:txBody>
      </p:sp>
      <p:sp>
        <p:nvSpPr>
          <p:cNvPr id="9" name="Заголовок 1"/>
          <p:cNvSpPr txBox="1">
            <a:spLocks/>
          </p:cNvSpPr>
          <p:nvPr/>
        </p:nvSpPr>
        <p:spPr>
          <a:xfrm>
            <a:off x="680128" y="384334"/>
            <a:ext cx="10831743" cy="6773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431800" algn="ctr"/>
            <a:r>
              <a:rPr lang="kk-KZ" sz="1800" b="1" u="none" strike="noStrike"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rPr>
              <a:t>БИПОЛЯРЛЫ ТРАНЗИСТОРЛАР НЕГІЗІНДЕГІ АЗ ҚУАТТЫ ТӨМЕНГІ ЖИІЛІКТІ КҮШЕЙТКІШТЕРДІ ЕСЕПТЕУ</a:t>
            </a:r>
            <a:endParaRPr lang="ru-KZ" sz="1800" b="1" u="sng"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Tree>
    <p:extLst>
      <p:ext uri="{BB962C8B-B14F-4D97-AF65-F5344CB8AC3E}">
        <p14:creationId xmlns:p14="http://schemas.microsoft.com/office/powerpoint/2010/main" val="17941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297601"/>
            <a:ext cx="11566258" cy="261075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Күшейткіштердің техникалық сипаттамаларына мыналар жатады: сигналдың шығыс қуаты, шығыс кернеуі немесе тогы, күшейту коэффициенті, ПӘК-і, өткізу ені, тұрақтылық температурасы, </a:t>
            </a:r>
            <a:r>
              <a:rPr lang="kk-KZ" sz="1800" u="none" strike="noStrike"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бейсызықтық</a:t>
            </a:r>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қисаю коэффициенті, шулық көрсеткіштері, сезімталдығы, кіріс кедергісі және т.б. </a:t>
            </a:r>
          </a:p>
          <a:p>
            <a:pPr indent="431800" algn="just"/>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Күшейткіш тізбегінде реактив элементтер (сиымдылықтар, </a:t>
            </a:r>
            <a:r>
              <a:rPr lang="kk-KZ" sz="1800" u="none" strike="noStrike"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индуктивтіліктер</a:t>
            </a:r>
            <a:r>
              <a:rPr lang="kk-KZ" sz="180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бар болса, сигналдың жиіліктік спектрінің біркелкі емес күшеюіне әкеп соғады, яғни жиілік және фаза бойынша қисаюлар пайда болады. Қисаю дәрежесі күшейткіштің жиіліктік сипаттамасымен анықталады, ол осы жиіліктегі күшейту коэффициентімен сипатталады. 28 суретте күшейткіштің шартты амплитудалық-жиіліктік сипаттамасы (АЖС) келтірілген.</a:t>
            </a:r>
            <a:endParaRPr lang="ru-KZ" sz="1800" u="sng"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indent="431800" algn="just"/>
            <a:endParaRPr lang="ru-KZ" sz="1800" u="sng"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32</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sp>
        <p:nvSpPr>
          <p:cNvPr id="6" name="TextBox 5">
            <a:extLst>
              <a:ext uri="{FF2B5EF4-FFF2-40B4-BE49-F238E27FC236}">
                <a16:creationId xmlns:a16="http://schemas.microsoft.com/office/drawing/2014/main" id="{7675DA35-7C4A-CF5A-F294-B894CB1FD6D2}"/>
              </a:ext>
            </a:extLst>
          </p:cNvPr>
          <p:cNvSpPr txBox="1"/>
          <p:nvPr/>
        </p:nvSpPr>
        <p:spPr>
          <a:xfrm>
            <a:off x="3268645" y="6191066"/>
            <a:ext cx="1076597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ru-RU" dirty="0">
                <a:latin typeface="Calibri" panose="020F0502020204030204" pitchFamily="34" charset="0"/>
                <a:ea typeface="Times New Roman" panose="02020603050405020304" pitchFamily="18" charset="0"/>
                <a:cs typeface="Times New Roman" panose="02020603050405020304" pitchFamily="18" charset="0"/>
              </a:rPr>
              <a:t>1</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ru-RU" sz="1800" dirty="0" err="1">
                <a:effectLst/>
                <a:latin typeface="Calibri" panose="020F0502020204030204" pitchFamily="34" charset="0"/>
                <a:ea typeface="Times New Roman" panose="02020603050405020304" pitchFamily="18" charset="0"/>
                <a:cs typeface="Times New Roman" panose="02020603050405020304" pitchFamily="18" charset="0"/>
              </a:rPr>
              <a:t>сурет</a:t>
            </a:r>
            <a:r>
              <a:rPr lang="ru-RU" sz="1800" dirty="0">
                <a:effectLst/>
                <a:latin typeface="Calibri" panose="020F0502020204030204" pitchFamily="34" charset="0"/>
                <a:ea typeface="Times New Roman" panose="02020603050405020304" pitchFamily="18" charset="0"/>
                <a:cs typeface="Times New Roman" panose="02020603050405020304" pitchFamily="18" charset="0"/>
              </a:rPr>
              <a:t> - </a:t>
            </a:r>
            <a:r>
              <a:rPr lang="kk-KZ" sz="1800" dirty="0" err="1">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Транзситордың</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амплитуда-жиіліктік және фазалық сипаттамасы	</a:t>
            </a:r>
            <a:r>
              <a:rPr lang="ru-KZ" dirty="0">
                <a:effectLst/>
              </a:rPr>
              <a:t> </a:t>
            </a:r>
            <a:endParaRPr lang="ru-KZ" dirty="0"/>
          </a:p>
        </p:txBody>
      </p:sp>
      <p:pic>
        <p:nvPicPr>
          <p:cNvPr id="8" name="Рисунок 7">
            <a:extLst>
              <a:ext uri="{FF2B5EF4-FFF2-40B4-BE49-F238E27FC236}">
                <a16:creationId xmlns:a16="http://schemas.microsoft.com/office/drawing/2014/main" id="{7B5C94F1-71F1-3045-2E93-5EB6C7A8BC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60550" y="3438398"/>
            <a:ext cx="3397250" cy="2048001"/>
          </a:xfrm>
          <a:prstGeom prst="rect">
            <a:avLst/>
          </a:prstGeom>
          <a:noFill/>
          <a:ln>
            <a:noFill/>
          </a:ln>
        </p:spPr>
      </p:pic>
      <p:pic>
        <p:nvPicPr>
          <p:cNvPr id="9" name="Рисунок 8">
            <a:extLst>
              <a:ext uri="{FF2B5EF4-FFF2-40B4-BE49-F238E27FC236}">
                <a16:creationId xmlns:a16="http://schemas.microsoft.com/office/drawing/2014/main" id="{ED0EAE49-3F8D-843F-BFBA-24CC524CA9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53005" y="3735447"/>
            <a:ext cx="3397250" cy="1750952"/>
          </a:xfrm>
          <a:prstGeom prst="rect">
            <a:avLst/>
          </a:prstGeom>
          <a:noFill/>
          <a:ln>
            <a:noFill/>
          </a:ln>
        </p:spPr>
      </p:pic>
    </p:spTree>
    <p:extLst>
      <p:ext uri="{BB962C8B-B14F-4D97-AF65-F5344CB8AC3E}">
        <p14:creationId xmlns:p14="http://schemas.microsoft.com/office/powerpoint/2010/main" val="313718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48249" y="448911"/>
            <a:ext cx="11566258" cy="930228"/>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Күшейткіштің белгілі бір жиіліктегі жиіліктік қисаюы салыстырмалы күшеюмен немесе жиіліктік қисаю коэффициентімен анықталады:</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pic>
        <p:nvPicPr>
          <p:cNvPr id="12" name="Рисунок 11">
            <a:extLst>
              <a:ext uri="{FF2B5EF4-FFF2-40B4-BE49-F238E27FC236}">
                <a16:creationId xmlns:a16="http://schemas.microsoft.com/office/drawing/2014/main" id="{4417F461-2B1F-4D51-A75E-925F57DE66E5}"/>
              </a:ext>
            </a:extLst>
          </p:cNvPr>
          <p:cNvPicPr>
            <a:picLocks noChangeAspect="1"/>
          </p:cNvPicPr>
          <p:nvPr/>
        </p:nvPicPr>
        <p:blipFill>
          <a:blip r:embed="rId3"/>
          <a:stretch>
            <a:fillRect/>
          </a:stretch>
        </p:blipFill>
        <p:spPr>
          <a:xfrm>
            <a:off x="548249" y="1748470"/>
            <a:ext cx="11589704" cy="4798382"/>
          </a:xfrm>
          <a:prstGeom prst="rect">
            <a:avLst/>
          </a:prstGeom>
        </p:spPr>
      </p:pic>
    </p:spTree>
    <p:extLst>
      <p:ext uri="{BB962C8B-B14F-4D97-AF65-F5344CB8AC3E}">
        <p14:creationId xmlns:p14="http://schemas.microsoft.com/office/powerpoint/2010/main" val="288563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1636" y="311147"/>
            <a:ext cx="11566258" cy="220666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Күшейткіштерде теріс кері байланыс (КБ) маңызды роль атқарады. Кері байланыс сигналын шығыстан алып, оны күшейткіштің кірісіне беру тәсілдеріне қарай кері байланысты төр түрге бөлуге болады </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 КБ түрлерінің атауы екі сөзден тұрады: бірінші сөз кіріске сигналдың қалай берілетінін білдіреді, екіншісі – шығыстан қалай алынатынын анықтайды. КБ-тың түрлерін қарастырайық:</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sp>
        <p:nvSpPr>
          <p:cNvPr id="6" name="TextBox 5">
            <a:extLst>
              <a:ext uri="{FF2B5EF4-FFF2-40B4-BE49-F238E27FC236}">
                <a16:creationId xmlns:a16="http://schemas.microsoft.com/office/drawing/2014/main" id="{7675DA35-7C4A-CF5A-F294-B894CB1FD6D2}"/>
              </a:ext>
            </a:extLst>
          </p:cNvPr>
          <p:cNvSpPr txBox="1"/>
          <p:nvPr/>
        </p:nvSpPr>
        <p:spPr>
          <a:xfrm>
            <a:off x="868338" y="6177521"/>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2</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Тізбектей-параллель КБ</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8" name="Рисунок 7">
            <a:extLst>
              <a:ext uri="{FF2B5EF4-FFF2-40B4-BE49-F238E27FC236}">
                <a16:creationId xmlns:a16="http://schemas.microsoft.com/office/drawing/2014/main" id="{4BFC6490-B091-C367-D672-7918D107D3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8338" y="3024906"/>
            <a:ext cx="4338662" cy="2715494"/>
          </a:xfrm>
          <a:prstGeom prst="rect">
            <a:avLst/>
          </a:prstGeom>
          <a:noFill/>
          <a:ln>
            <a:noFill/>
          </a:ln>
        </p:spPr>
      </p:pic>
      <p:pic>
        <p:nvPicPr>
          <p:cNvPr id="9" name="Рисунок 8">
            <a:extLst>
              <a:ext uri="{FF2B5EF4-FFF2-40B4-BE49-F238E27FC236}">
                <a16:creationId xmlns:a16="http://schemas.microsoft.com/office/drawing/2014/main" id="{AB43C58F-EDFA-52F7-1DFB-BEB4592EA4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89802" y="3175451"/>
            <a:ext cx="3657598" cy="2206664"/>
          </a:xfrm>
          <a:prstGeom prst="rect">
            <a:avLst/>
          </a:prstGeom>
          <a:noFill/>
          <a:ln>
            <a:noFill/>
          </a:ln>
        </p:spPr>
      </p:pic>
      <p:sp>
        <p:nvSpPr>
          <p:cNvPr id="10" name="TextBox 9">
            <a:extLst>
              <a:ext uri="{FF2B5EF4-FFF2-40B4-BE49-F238E27FC236}">
                <a16:creationId xmlns:a16="http://schemas.microsoft.com/office/drawing/2014/main" id="{62000918-8EEE-76CD-616C-8551E7E5A621}"/>
              </a:ext>
            </a:extLst>
          </p:cNvPr>
          <p:cNvSpPr txBox="1"/>
          <p:nvPr/>
        </p:nvSpPr>
        <p:spPr>
          <a:xfrm>
            <a:off x="7333160" y="6102742"/>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3</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err="1">
                <a:effectLst/>
                <a:latin typeface="Times New Roman" panose="02020603050405020304" pitchFamily="18" charset="0"/>
                <a:ea typeface="Times New Roman" panose="02020603050405020304" pitchFamily="18" charset="0"/>
              </a:rPr>
              <a:t>Параллеь</a:t>
            </a:r>
            <a:r>
              <a:rPr lang="kk-KZ" sz="1800" dirty="0">
                <a:effectLst/>
                <a:latin typeface="Times New Roman" panose="02020603050405020304" pitchFamily="18" charset="0"/>
                <a:ea typeface="Times New Roman" panose="02020603050405020304" pitchFamily="18" charset="0"/>
              </a:rPr>
              <a:t>-параллель КБ</a:t>
            </a:r>
            <a:r>
              <a:rPr lang="ru-KZ" dirty="0">
                <a:effectLst/>
              </a:rPr>
              <a:t> </a:t>
            </a:r>
            <a:endParaRPr lang="ru-KZ"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2664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1636" y="311147"/>
            <a:ext cx="11566258" cy="8320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Параллель КБ кезінде кіріс бойынша токтар қосылады.</a:t>
            </a:r>
            <a:r>
              <a:rPr lang="ru-KZ" dirty="0">
                <a:solidFill>
                  <a:schemeClr val="tx1"/>
                </a:solidFill>
                <a:effectLst/>
                <a:latin typeface="Calibri" panose="020F0502020204030204" pitchFamily="34" charset="0"/>
                <a:cs typeface="Calibri" panose="020F0502020204030204" pitchFamily="34" charset="0"/>
              </a:rPr>
              <a:t>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sp>
        <p:nvSpPr>
          <p:cNvPr id="6" name="TextBox 5">
            <a:extLst>
              <a:ext uri="{FF2B5EF4-FFF2-40B4-BE49-F238E27FC236}">
                <a16:creationId xmlns:a16="http://schemas.microsoft.com/office/drawing/2014/main" id="{7675DA35-7C4A-CF5A-F294-B894CB1FD6D2}"/>
              </a:ext>
            </a:extLst>
          </p:cNvPr>
          <p:cNvSpPr txBox="1"/>
          <p:nvPr/>
        </p:nvSpPr>
        <p:spPr>
          <a:xfrm>
            <a:off x="868338" y="6177521"/>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4</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Times New Roman" panose="02020603050405020304" pitchFamily="18" charset="0"/>
              </a:rPr>
              <a:t>Параллель-тізбектей КБ</a:t>
            </a:r>
            <a:r>
              <a:rPr lang="ru-KZ" dirty="0">
                <a:effectLst/>
              </a:rPr>
              <a:t> </a:t>
            </a:r>
            <a:endParaRPr lang="ru-KZ"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2000918-8EEE-76CD-616C-8551E7E5A621}"/>
              </a:ext>
            </a:extLst>
          </p:cNvPr>
          <p:cNvSpPr txBox="1"/>
          <p:nvPr/>
        </p:nvSpPr>
        <p:spPr>
          <a:xfrm>
            <a:off x="7333160" y="6102742"/>
            <a:ext cx="36142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5</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Times New Roman" panose="02020603050405020304" pitchFamily="18" charset="0"/>
              </a:rPr>
              <a:t>Тізбектей-тізбектей КБ</a:t>
            </a:r>
            <a:r>
              <a:rPr lang="ru-KZ" dirty="0">
                <a:effectLst/>
              </a:rPr>
              <a:t> </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650EECB4-D491-202A-787B-ACBBD2F8C4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4160" y="1862798"/>
            <a:ext cx="4350840" cy="3014001"/>
          </a:xfrm>
          <a:prstGeom prst="rect">
            <a:avLst/>
          </a:prstGeom>
          <a:noFill/>
          <a:ln>
            <a:noFill/>
          </a:ln>
        </p:spPr>
      </p:pic>
      <p:pic>
        <p:nvPicPr>
          <p:cNvPr id="11" name="Рисунок 10">
            <a:extLst>
              <a:ext uri="{FF2B5EF4-FFF2-40B4-BE49-F238E27FC236}">
                <a16:creationId xmlns:a16="http://schemas.microsoft.com/office/drawing/2014/main" id="{41173EC7-8911-16EE-4D74-F04B9CCEFE0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3160" y="2163297"/>
            <a:ext cx="3073400" cy="2713501"/>
          </a:xfrm>
          <a:prstGeom prst="rect">
            <a:avLst/>
          </a:prstGeom>
          <a:noFill/>
          <a:ln>
            <a:noFill/>
          </a:ln>
        </p:spPr>
      </p:pic>
    </p:spTree>
    <p:extLst>
      <p:ext uri="{BB962C8B-B14F-4D97-AF65-F5344CB8AC3E}">
        <p14:creationId xmlns:p14="http://schemas.microsoft.com/office/powerpoint/2010/main" val="1266701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486" y="818240"/>
            <a:ext cx="11566258" cy="572861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509188" y="6546852"/>
            <a:ext cx="682812" cy="4889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3" name="Rectangle 2">
            <a:extLst>
              <a:ext uri="{FF2B5EF4-FFF2-40B4-BE49-F238E27FC236}">
                <a16:creationId xmlns:a16="http://schemas.microsoft.com/office/drawing/2014/main" id="{FC316747-C8D6-60FE-7CD2-3492C640C9BD}"/>
              </a:ext>
            </a:extLst>
          </p:cNvPr>
          <p:cNvSpPr>
            <a:spLocks noChangeArrowheads="1"/>
          </p:cNvSpPr>
          <p:nvPr/>
        </p:nvSpPr>
        <p:spPr bwMode="auto">
          <a:xfrm>
            <a:off x="1676400" y="8182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 name="Rectangle 4">
            <a:extLst>
              <a:ext uri="{FF2B5EF4-FFF2-40B4-BE49-F238E27FC236}">
                <a16:creationId xmlns:a16="http://schemas.microsoft.com/office/drawing/2014/main" id="{7659C2BE-7FB1-17FA-DE5D-CBFED296DC86}"/>
              </a:ext>
            </a:extLst>
          </p:cNvPr>
          <p:cNvSpPr>
            <a:spLocks noChangeArrowheads="1"/>
          </p:cNvSpPr>
          <p:nvPr/>
        </p:nvSpPr>
        <p:spPr bwMode="auto">
          <a:xfrm>
            <a:off x="1364160" y="818243"/>
            <a:ext cx="2016415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KZ"/>
          </a:p>
        </p:txBody>
      </p:sp>
      <p:pic>
        <p:nvPicPr>
          <p:cNvPr id="22" name="Рисунок 21">
            <a:extLst>
              <a:ext uri="{FF2B5EF4-FFF2-40B4-BE49-F238E27FC236}">
                <a16:creationId xmlns:a16="http://schemas.microsoft.com/office/drawing/2014/main" id="{7ECB4D67-F3D0-C0F8-A1C4-48F125CC15A1}"/>
              </a:ext>
            </a:extLst>
          </p:cNvPr>
          <p:cNvPicPr>
            <a:picLocks noChangeAspect="1"/>
          </p:cNvPicPr>
          <p:nvPr/>
        </p:nvPicPr>
        <p:blipFill>
          <a:blip r:embed="rId3"/>
          <a:stretch>
            <a:fillRect/>
          </a:stretch>
        </p:blipFill>
        <p:spPr>
          <a:xfrm>
            <a:off x="838200" y="1320805"/>
            <a:ext cx="10645588" cy="4902191"/>
          </a:xfrm>
          <a:prstGeom prst="rect">
            <a:avLst/>
          </a:prstGeom>
        </p:spPr>
      </p:pic>
    </p:spTree>
    <p:extLst>
      <p:ext uri="{BB962C8B-B14F-4D97-AF65-F5344CB8AC3E}">
        <p14:creationId xmlns:p14="http://schemas.microsoft.com/office/powerpoint/2010/main" val="6112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8</a:t>
            </a:r>
            <a:endParaRPr lang="ru-RU" dirty="0">
              <a:solidFill>
                <a:schemeClr val="bg1"/>
              </a:solidFill>
            </a:endParaRPr>
          </a:p>
        </p:txBody>
      </p:sp>
      <p:sp>
        <p:nvSpPr>
          <p:cNvPr id="8" name="Прямоугольник 7"/>
          <p:cNvSpPr/>
          <p:nvPr/>
        </p:nvSpPr>
        <p:spPr>
          <a:xfrm>
            <a:off x="330982" y="1568469"/>
            <a:ext cx="11341065" cy="3072701"/>
          </a:xfrm>
          <a:prstGeom prst="rect">
            <a:avLst/>
          </a:prstGeom>
          <a:noFill/>
        </p:spPr>
        <p:txBody>
          <a:bodyPr wrap="square">
            <a:spAutoFit/>
          </a:bodyPr>
          <a:lstStyle/>
          <a:p>
            <a:pPr marL="179705" indent="450215" algn="just">
              <a:spcAft>
                <a:spcPts val="600"/>
              </a:spcAft>
            </a:pPr>
            <a:r>
              <a:rPr lang="ru-RU" sz="1600" dirty="0">
                <a:latin typeface="Calibri" panose="020F0502020204030204" pitchFamily="34" charset="0"/>
                <a:cs typeface="Calibri" panose="020F0502020204030204" pitchFamily="34" charset="0"/>
              </a:rPr>
              <a:t>1 </a:t>
            </a:r>
            <a:r>
              <a:rPr lang="ru-RU" sz="1600" dirty="0" err="1">
                <a:latin typeface="Calibri" panose="020F0502020204030204" pitchFamily="34" charset="0"/>
                <a:cs typeface="Calibri" panose="020F0502020204030204" pitchFamily="34" charset="0"/>
              </a:rPr>
              <a:t>Агаханян</a:t>
            </a:r>
            <a:r>
              <a:rPr lang="ru-RU" sz="1600" dirty="0">
                <a:latin typeface="Calibri" panose="020F0502020204030204" pitchFamily="34" charset="0"/>
                <a:cs typeface="Calibri" panose="020F0502020204030204" pitchFamily="34" charset="0"/>
              </a:rPr>
              <a:t> Т.М. Интегральные микросхемы: Учеб. пособие для вузов. – М.: Энергоатомиздат, 2015. – 464с., ил.</a:t>
            </a:r>
            <a:endParaRPr lang="ru-KZ" sz="1600" dirty="0">
              <a:latin typeface="Calibri" panose="020F0502020204030204" pitchFamily="34" charset="0"/>
              <a:cs typeface="Calibri" panose="020F0502020204030204" pitchFamily="34" charset="0"/>
            </a:endParaRPr>
          </a:p>
          <a:p>
            <a:pPr indent="450215" algn="just"/>
            <a:r>
              <a:rPr lang="ru-RU" sz="1600" dirty="0">
                <a:latin typeface="Calibri" panose="020F0502020204030204" pitchFamily="34" charset="0"/>
                <a:cs typeface="Calibri" panose="020F0502020204030204" pitchFamily="34" charset="0"/>
              </a:rPr>
              <a:t>    2  </a:t>
            </a:r>
            <a:r>
              <a:rPr lang="ru-MD" sz="1600" dirty="0">
                <a:latin typeface="Calibri" panose="020F0502020204030204" pitchFamily="34" charset="0"/>
                <a:cs typeface="Calibri" panose="020F0502020204030204" pitchFamily="34" charset="0"/>
              </a:rPr>
              <a:t>Аринова Н.В.  Основы </a:t>
            </a:r>
            <a:r>
              <a:rPr lang="ru-RU" sz="1600" dirty="0">
                <a:latin typeface="Calibri" panose="020F0502020204030204" pitchFamily="34" charset="0"/>
                <a:cs typeface="Calibri" panose="020F0502020204030204" pitchFamily="34" charset="0"/>
              </a:rPr>
              <a:t>электроники</a:t>
            </a:r>
            <a:r>
              <a:rPr lang="ru-MD" sz="1600" dirty="0">
                <a:latin typeface="Calibri" panose="020F0502020204030204" pitchFamily="34" charset="0"/>
                <a:cs typeface="Calibri" panose="020F0502020204030204" pitchFamily="34" charset="0"/>
              </a:rPr>
              <a:t>:</a:t>
            </a:r>
            <a:r>
              <a:rPr lang="ru-RU" sz="1600" dirty="0">
                <a:latin typeface="Calibri" panose="020F0502020204030204" pitchFamily="34" charset="0"/>
                <a:cs typeface="Calibri" panose="020F0502020204030204" pitchFamily="34" charset="0"/>
              </a:rPr>
              <a:t> Рабочая программа</a:t>
            </a:r>
            <a:r>
              <a:rPr lang="ru-MD" sz="1600" dirty="0">
                <a:latin typeface="Calibri" panose="020F0502020204030204" pitchFamily="34" charset="0"/>
                <a:cs typeface="Calibri" panose="020F0502020204030204" pitchFamily="34" charset="0"/>
              </a:rPr>
              <a:t>, задания и ме­тодические</a:t>
            </a:r>
            <a:r>
              <a:rPr lang="ru-RU" sz="1600" dirty="0">
                <a:latin typeface="Calibri" panose="020F0502020204030204" pitchFamily="34" charset="0"/>
                <a:cs typeface="Calibri" panose="020F0502020204030204" pitchFamily="34" charset="0"/>
              </a:rPr>
              <a:t> указания</a:t>
            </a:r>
            <a:r>
              <a:rPr lang="ru-MD" sz="1600" dirty="0">
                <a:latin typeface="Calibri" panose="020F0502020204030204" pitchFamily="34" charset="0"/>
                <a:cs typeface="Calibri" panose="020F0502020204030204" pitchFamily="34" charset="0"/>
              </a:rPr>
              <a:t> к контрольным работам для студентов специальности 050716</a:t>
            </a:r>
            <a:r>
              <a:rPr lang="ru-RU" sz="1600" dirty="0">
                <a:latin typeface="Calibri" panose="020F0502020204030204" pitchFamily="34" charset="0"/>
                <a:cs typeface="Calibri" panose="020F0502020204030204" pitchFamily="34" charset="0"/>
              </a:rPr>
              <a:t> «Приборостроение» </a:t>
            </a:r>
            <a:r>
              <a:rPr lang="ru-MD" sz="1600" dirty="0">
                <a:latin typeface="Calibri" panose="020F0502020204030204" pitchFamily="34" charset="0"/>
                <a:cs typeface="Calibri" panose="020F0502020204030204" pitchFamily="34" charset="0"/>
              </a:rPr>
              <a:t>заочной формы обучения. ВКГТУ. </a:t>
            </a:r>
            <a:r>
              <a:rPr lang="ru-RU" sz="1600" dirty="0">
                <a:latin typeface="Calibri" panose="020F0502020204030204" pitchFamily="34" charset="0"/>
                <a:cs typeface="Calibri" panose="020F0502020204030204" pitchFamily="34" charset="0"/>
              </a:rPr>
              <a:t>- Усть-Каменогорск, 2014. –  </a:t>
            </a:r>
            <a:r>
              <a:rPr lang="ru-MD" sz="1600" dirty="0">
                <a:latin typeface="Calibri" panose="020F0502020204030204" pitchFamily="34" charset="0"/>
                <a:cs typeface="Calibri" panose="020F0502020204030204" pitchFamily="34" charset="0"/>
              </a:rPr>
              <a:t>5</a:t>
            </a:r>
            <a:r>
              <a:rPr lang="ru-RU" sz="1600" dirty="0">
                <a:latin typeface="Calibri" panose="020F0502020204030204" pitchFamily="34" charset="0"/>
                <a:cs typeface="Calibri" panose="020F0502020204030204" pitchFamily="34" charset="0"/>
              </a:rPr>
              <a:t>1с. </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3 Бочаров Л.Н. и др. Расчет электронных устройств на транзисторах / Бочаров Л.Н., </a:t>
            </a:r>
            <a:r>
              <a:rPr lang="ru-RU" sz="1600" dirty="0" err="1">
                <a:latin typeface="Calibri" panose="020F0502020204030204" pitchFamily="34" charset="0"/>
                <a:cs typeface="Calibri" panose="020F0502020204030204" pitchFamily="34" charset="0"/>
              </a:rPr>
              <a:t>Жебряков</a:t>
            </a:r>
            <a:r>
              <a:rPr lang="ru-RU" sz="1600" dirty="0">
                <a:latin typeface="Calibri" panose="020F0502020204030204" pitchFamily="34" charset="0"/>
                <a:cs typeface="Calibri" panose="020F0502020204030204" pitchFamily="34" charset="0"/>
              </a:rPr>
              <a:t> С.К., Колесников И.Ф. – М.: Энергия, 2012. – 208с., ил. – (Массовая </a:t>
            </a:r>
            <a:r>
              <a:rPr lang="ru-RU" sz="1600" dirty="0" err="1">
                <a:latin typeface="Calibri" panose="020F0502020204030204" pitchFamily="34" charset="0"/>
                <a:cs typeface="Calibri" panose="020F0502020204030204" pitchFamily="34" charset="0"/>
              </a:rPr>
              <a:t>радиобиблиотека</a:t>
            </a:r>
            <a:r>
              <a:rPr lang="ru-RU" sz="1600" dirty="0">
                <a:latin typeface="Calibri" panose="020F0502020204030204" pitchFamily="34" charset="0"/>
                <a:cs typeface="Calibri" panose="020F0502020204030204" pitchFamily="34" charset="0"/>
              </a:rPr>
              <a:t>; </a:t>
            </a:r>
            <a:r>
              <a:rPr lang="ru-RU" sz="1600" dirty="0" err="1">
                <a:latin typeface="Calibri" panose="020F0502020204030204" pitchFamily="34" charset="0"/>
                <a:cs typeface="Calibri" panose="020F0502020204030204" pitchFamily="34" charset="0"/>
              </a:rPr>
              <a:t>Вып</a:t>
            </a:r>
            <a:r>
              <a:rPr lang="ru-RU" sz="1600" dirty="0">
                <a:latin typeface="Calibri" panose="020F0502020204030204" pitchFamily="34" charset="0"/>
                <a:cs typeface="Calibri" panose="020F0502020204030204" pitchFamily="34" charset="0"/>
              </a:rPr>
              <a:t>. 963).</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4 Забродин Ю.С. Промышленная электроника: Учебник для вузов. – М.: </a:t>
            </a:r>
            <a:r>
              <a:rPr lang="ru-RU" sz="1600" dirty="0" err="1">
                <a:latin typeface="Calibri" panose="020F0502020204030204" pitchFamily="34" charset="0"/>
                <a:cs typeface="Calibri" panose="020F0502020204030204" pitchFamily="34" charset="0"/>
              </a:rPr>
              <a:t>Высш</a:t>
            </a:r>
            <a:r>
              <a:rPr lang="ru-RU" sz="1600" dirty="0">
                <a:latin typeface="Calibri" panose="020F0502020204030204" pitchFamily="34" charset="0"/>
                <a:cs typeface="Calibri" panose="020F0502020204030204" pitchFamily="34" charset="0"/>
              </a:rPr>
              <a:t>. Школа, 2011. – 496 с., ил.</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5 Герасимов В.Г., Князев О.М. и др. Основы промышленной электроники. – М.: Высшая школа, 2000.</a:t>
            </a:r>
            <a:endParaRPr lang="ru-KZ" sz="1600" dirty="0">
              <a:latin typeface="Calibri" panose="020F0502020204030204" pitchFamily="34" charset="0"/>
              <a:cs typeface="Calibri" panose="020F0502020204030204" pitchFamily="34" charset="0"/>
            </a:endParaRP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2.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566</Words>
  <Application>Microsoft Macintosh PowerPoint</Application>
  <PresentationFormat>Широкоэкранный</PresentationFormat>
  <Paragraphs>44</Paragraphs>
  <Slides>9</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Corbel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2024-08-10T18:02:09Z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